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78" r:id="rId4"/>
    <p:sldId id="279" r:id="rId5"/>
    <p:sldId id="286" r:id="rId6"/>
    <p:sldId id="280" r:id="rId7"/>
    <p:sldId id="281" r:id="rId8"/>
    <p:sldId id="282" r:id="rId9"/>
    <p:sldId id="284" r:id="rId10"/>
    <p:sldId id="261" r:id="rId11"/>
    <p:sldId id="283" r:id="rId12"/>
    <p:sldId id="263" r:id="rId13"/>
    <p:sldId id="287" r:id="rId14"/>
    <p:sldId id="290" r:id="rId15"/>
    <p:sldId id="289" r:id="rId16"/>
    <p:sldId id="288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11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F9CAB-7CCA-47D7-AE0B-9B87B942D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182BFF-3934-467D-849B-7FD5ED2B8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24038-615D-4F29-A9DF-533E5716B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141F-398B-4B4F-A0A0-21BF682E5D86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C8008-8DCC-40A0-A02B-34781B3B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DC9B-3B69-4829-8546-2270A38A2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DBB-7040-41BF-AE7B-CFC6EDE90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565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8ACEE-34BF-4D1F-87C5-DA519E788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70209-D256-43C3-B017-C9E8DB6950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BEC71-C46F-4479-A80F-628B2666F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141F-398B-4B4F-A0A0-21BF682E5D86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5635E-AEBC-42D4-92F3-88A076A7A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7DBDD-4214-48D4-B416-9F23028D5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DBB-7040-41BF-AE7B-CFC6EDE90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788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AC3A07-4E29-4123-930B-632E21D6AE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06199-0DD2-452F-950D-12765A598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D2F6F-2A31-4784-A287-D4D4B5889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141F-398B-4B4F-A0A0-21BF682E5D86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B641B-81A3-4B7A-A5B9-EE9787A4E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26DAE-3B60-4EC1-AA12-96015172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DBB-7040-41BF-AE7B-CFC6EDE90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084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13BE7-64A4-4CA2-98AA-B2C212028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247C2-1B17-4B3C-8C00-D021B3F2B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50522-5081-40EB-A5BA-116A86999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141F-398B-4B4F-A0A0-21BF682E5D86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E1D51-DF4E-4C26-A3C6-D78A97F9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FAD73-AA77-4252-8A12-A6E67E927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DBB-7040-41BF-AE7B-CFC6EDE90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7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D68DE-AF94-4A74-97C7-6E624EBD2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0FA9BD-F1D1-4504-8504-75A8493D0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12CE0-1ACC-4875-88B2-59A132082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141F-398B-4B4F-A0A0-21BF682E5D86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56617-516E-4364-9724-FC9F40DBB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37E81-473A-47A3-A9FE-B03E9321F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DBB-7040-41BF-AE7B-CFC6EDE90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112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FB6F0-5667-48CA-A192-B2F72B90F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BE8A0-FFDE-4417-9D9E-84DCE97A6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A0D67-8CCB-46A6-9B10-755A711CF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1F235-4E29-4DDE-A995-D8AD1A4A7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141F-398B-4B4F-A0A0-21BF682E5D86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6D6E31-F301-4F90-B80B-7A355E527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4C7B5-F5F0-4202-9D26-46090B36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DBB-7040-41BF-AE7B-CFC6EDE90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44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24104-60DF-42C8-89FD-7A7C3B1D8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E98D0-2BB5-454E-BBB4-94F3047B5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2CFAD-582F-49BA-A3BE-877090FB6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4BB138-058B-4C9F-A999-6CADA502A6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22704C-2D7E-4812-813E-0817D4DF77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073BEB-2DD6-4685-B66A-0481EFBB5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141F-398B-4B4F-A0A0-21BF682E5D86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01815E-0C8C-471F-A0D1-5DD8D804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6F3CE2-081C-4D93-9D2A-D35B7A262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DBB-7040-41BF-AE7B-CFC6EDE90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0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55D41-7023-4AD3-8C84-ECE4BB093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4B55F-2143-4542-AADE-05CBBFE2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141F-398B-4B4F-A0A0-21BF682E5D86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F8D70B-97CB-49E9-B55C-6BE9534D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DE95C-46E0-490B-8661-8BB6F1414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DBB-7040-41BF-AE7B-CFC6EDE90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012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994546-C2B7-489A-B28D-4C2F5EBBD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141F-398B-4B4F-A0A0-21BF682E5D86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432D64-C836-4598-8688-59F60E181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1083F-BFF8-44D3-97A0-1A3659128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DBB-7040-41BF-AE7B-CFC6EDE90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96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5D78-5C01-4AE3-B649-2423166E7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A88FD-DB9A-4F12-B7A2-7D34566B1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41CE5-4781-4609-9397-CF61368E2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5753B-FE41-427F-805D-CF1A2385D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141F-398B-4B4F-A0A0-21BF682E5D86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7D4443-5763-4609-B7E0-4E140259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FEA1C-6820-4E0F-BB9C-336D3A86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DBB-7040-41BF-AE7B-CFC6EDE90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51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7F10-8C14-4AB6-9EFD-952C10D1B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0F3D7A-36F0-4FCD-A7F6-0D8CE4A6E6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ADA83-D69F-4769-9BE9-B8CF15241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10125-25CF-495D-9E44-6058548FD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141F-398B-4B4F-A0A0-21BF682E5D86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2B402B-BB8A-4F09-B816-01230B619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264F8-5058-4C2E-9632-6B6D244E2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DBB-7040-41BF-AE7B-CFC6EDE90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23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034753-00BC-4095-94A7-D75B7FA4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DE6AA-A7E0-4774-B6F8-D762989F5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FF592-5102-459C-BB96-DBF6E9DDC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A141F-398B-4B4F-A0A0-21BF682E5D86}" type="datetimeFigureOut">
              <a:rPr lang="en-GB" smtClean="0"/>
              <a:t>05/12/2024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05AD0-CFE0-44A2-AA18-9D1F6F934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087C0-9564-46F3-B67E-43E6B87C3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44DBB-7040-41BF-AE7B-CFC6EDE90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26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LHjbRMIIhuM" TargetMode="External"/><Relationship Id="rId3" Type="http://schemas.openxmlformats.org/officeDocument/2006/relationships/image" Target="../media/image5.svg"/><Relationship Id="rId7" Type="http://schemas.openxmlformats.org/officeDocument/2006/relationships/hyperlink" Target="https://www.youtube.com/watch?v=CSaKmYGsIb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V-Gpg3B8Q28" TargetMode="External"/><Relationship Id="rId5" Type="http://schemas.openxmlformats.org/officeDocument/2006/relationships/hyperlink" Target="https://www.youtube.com/watch?v=gyMtlvOcojU" TargetMode="External"/><Relationship Id="rId4" Type="http://schemas.openxmlformats.org/officeDocument/2006/relationships/hyperlink" Target="https://www.youtube.com/watch?v=dedsWTokfaE&amp;list=PLmXJ23lO5tJnSmajiX5PTALoduYlD25u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hyperlink" Target="https://www.youtube.com/watch?v=i64uy6IfaeU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cXOanvv4plU" TargetMode="External"/><Relationship Id="rId5" Type="http://schemas.openxmlformats.org/officeDocument/2006/relationships/hyperlink" Target="https://www.youtube.com/watch?v=U4yH4B9deok" TargetMode="External"/><Relationship Id="rId4" Type="http://schemas.openxmlformats.org/officeDocument/2006/relationships/hyperlink" Target="https://www.youtube.com/watch?v=N_IuVEYTJw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588FE2-05B7-4DB3-9EEA-13E2B50F5C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406" y="348792"/>
            <a:ext cx="5885188" cy="1461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713571-9F73-4136-9BCC-EA8D57ED09FF}"/>
              </a:ext>
            </a:extLst>
          </p:cNvPr>
          <p:cNvSpPr txBox="1"/>
          <p:nvPr/>
        </p:nvSpPr>
        <p:spPr>
          <a:xfrm>
            <a:off x="6868897" y="2443525"/>
            <a:ext cx="4792910" cy="2585323"/>
          </a:xfrm>
          <a:prstGeom prst="rect">
            <a:avLst/>
          </a:prstGeom>
          <a:solidFill>
            <a:srgbClr val="F5118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Inter"/>
              </a:rPr>
              <a:t>GCSE </a:t>
            </a:r>
            <a:r>
              <a:rPr lang="en-GB" sz="5400" b="1" dirty="0" err="1">
                <a:solidFill>
                  <a:schemeClr val="bg1"/>
                </a:solidFill>
                <a:latin typeface="Inter"/>
              </a:rPr>
              <a:t>BrightSparks</a:t>
            </a:r>
            <a:endParaRPr lang="en-GB" sz="5400" b="1" dirty="0">
              <a:solidFill>
                <a:schemeClr val="bg1"/>
              </a:solidFill>
              <a:latin typeface="Inter"/>
            </a:endParaRPr>
          </a:p>
          <a:p>
            <a:pPr algn="ctr"/>
            <a:r>
              <a:rPr lang="en-GB" sz="5400" b="1" dirty="0">
                <a:solidFill>
                  <a:schemeClr val="bg1"/>
                </a:solidFill>
                <a:latin typeface="Inter"/>
              </a:rPr>
              <a:t>Resources </a:t>
            </a:r>
          </a:p>
        </p:txBody>
      </p:sp>
      <p:pic>
        <p:nvPicPr>
          <p:cNvPr id="6" name="Picture 2" descr="Homepage - LPO">
            <a:extLst>
              <a:ext uri="{FF2B5EF4-FFF2-40B4-BE49-F238E27FC236}">
                <a16:creationId xmlns:a16="http://schemas.microsoft.com/office/drawing/2014/main" id="{D06FD3A8-74F0-4743-B6F6-C126D138B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93" y="1986449"/>
            <a:ext cx="5246424" cy="349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56F7D3-03DC-4571-A998-B04755E29082}"/>
              </a:ext>
            </a:extLst>
          </p:cNvPr>
          <p:cNvSpPr/>
          <p:nvPr/>
        </p:nvSpPr>
        <p:spPr>
          <a:xfrm>
            <a:off x="0" y="5652830"/>
            <a:ext cx="12192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err="1">
                <a:latin typeface="Inter"/>
                <a:ea typeface="Calibri" panose="020F0502020204030204" pitchFamily="34" charset="0"/>
              </a:rPr>
              <a:t>BrightSparks</a:t>
            </a:r>
            <a:r>
              <a:rPr lang="en-GB" i="1" dirty="0">
                <a:latin typeface="Inter"/>
                <a:ea typeface="Calibri" panose="020F0502020204030204" pitchFamily="34" charset="0"/>
              </a:rPr>
              <a:t> is generously funded by the Rothschild Foundation with additional support from the Candide Trust, </a:t>
            </a:r>
            <a:r>
              <a:rPr lang="en-GB" i="1" dirty="0" err="1">
                <a:latin typeface="Inter"/>
                <a:ea typeface="Calibri" panose="020F0502020204030204" pitchFamily="34" charset="0"/>
              </a:rPr>
              <a:t>Dunard</a:t>
            </a:r>
            <a:r>
              <a:rPr lang="en-GB" i="1" dirty="0">
                <a:latin typeface="Inter"/>
                <a:ea typeface="Calibri" panose="020F0502020204030204" pitchFamily="34" charset="0"/>
              </a:rPr>
              <a:t> Fund, Rivers Foundation, Mrs Philip Kan, Gill and Julian Simmonds and Garfield Weston Foundation</a:t>
            </a:r>
          </a:p>
          <a:p>
            <a:pPr algn="ctr"/>
            <a:r>
              <a:rPr lang="en-GB" sz="1600" dirty="0">
                <a:effectLst/>
                <a:latin typeface="Inter"/>
                <a:ea typeface="Calibri" panose="020F0502020204030204" pitchFamily="34" charset="0"/>
              </a:rPr>
              <a:t>© Rachel Leach and the London Philharmonic Orchestra 2024</a:t>
            </a:r>
          </a:p>
        </p:txBody>
      </p:sp>
    </p:spTree>
    <p:extLst>
      <p:ext uri="{BB962C8B-B14F-4D97-AF65-F5344CB8AC3E}">
        <p14:creationId xmlns:p14="http://schemas.microsoft.com/office/powerpoint/2010/main" val="415503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9AB3A-04EA-4991-86BE-698E84661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What is a </a:t>
            </a:r>
            <a:r>
              <a:rPr lang="en-GB" b="1" dirty="0">
                <a:solidFill>
                  <a:srgbClr val="F5118C"/>
                </a:solidFill>
              </a:rPr>
              <a:t>concerto</a:t>
            </a:r>
            <a:r>
              <a:rPr lang="en-GB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8FDE5-0E9A-404A-8C9F-DC14414B0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4897"/>
            <a:ext cx="10515600" cy="5027977"/>
          </a:xfrm>
        </p:spPr>
        <p:txBody>
          <a:bodyPr>
            <a:normAutofit/>
          </a:bodyPr>
          <a:lstStyle/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3600" dirty="0">
                <a:solidFill>
                  <a:srgbClr val="F5118C"/>
                </a:solidFill>
              </a:rPr>
              <a:t>Concerto = a piece for soloist and orchestra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3600" dirty="0"/>
              <a:t>In the Baroque period (c.1650–1750), there were two main types of concerto:</a:t>
            </a:r>
          </a:p>
          <a:p>
            <a:pPr lv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3200" dirty="0"/>
              <a:t>Solo concerto = one soloist and orchestra</a:t>
            </a:r>
          </a:p>
          <a:p>
            <a:pPr lv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3200" dirty="0"/>
              <a:t>Concerto </a:t>
            </a:r>
            <a:r>
              <a:rPr lang="en-GB" sz="3200" dirty="0" err="1"/>
              <a:t>grosso</a:t>
            </a:r>
            <a:r>
              <a:rPr lang="en-GB" sz="3200" dirty="0"/>
              <a:t> = small group of soloists (concertino) and accompanying group (</a:t>
            </a:r>
            <a:r>
              <a:rPr lang="en-GB" sz="3200" dirty="0" err="1"/>
              <a:t>ripieno</a:t>
            </a:r>
            <a:r>
              <a:rPr lang="en-GB" sz="3200" dirty="0"/>
              <a:t>)</a:t>
            </a:r>
          </a:p>
          <a:p>
            <a:pPr lv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en-GB" sz="3200" dirty="0"/>
          </a:p>
          <a:p>
            <a:pPr marL="0" lvl="1" indent="0" algn="ctr">
              <a:buNone/>
            </a:pPr>
            <a:r>
              <a:rPr lang="en-GB" sz="4000" dirty="0">
                <a:solidFill>
                  <a:srgbClr val="F5118C"/>
                </a:solidFill>
              </a:rPr>
              <a:t>Which type of concerto is Vivaldi’s ‘Winter’?</a:t>
            </a:r>
          </a:p>
        </p:txBody>
      </p:sp>
    </p:spTree>
    <p:extLst>
      <p:ext uri="{BB962C8B-B14F-4D97-AF65-F5344CB8AC3E}">
        <p14:creationId xmlns:p14="http://schemas.microsoft.com/office/powerpoint/2010/main" val="4263479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8FDE5-0E9A-404A-8C9F-DC14414B0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5125" y="2179039"/>
            <a:ext cx="5863904" cy="2499919"/>
          </a:xfrm>
          <a:solidFill>
            <a:schemeClr val="bg1"/>
          </a:solidFill>
          <a:ln>
            <a:solidFill>
              <a:srgbClr val="F5118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lvl="1" indent="0" algn="ctr">
              <a:spcBef>
                <a:spcPts val="0"/>
              </a:spcBef>
              <a:buNone/>
            </a:pPr>
            <a:endParaRPr lang="en-GB" sz="5400" dirty="0">
              <a:solidFill>
                <a:srgbClr val="F5118C"/>
              </a:solidFill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en-GB" sz="5400" dirty="0">
                <a:solidFill>
                  <a:srgbClr val="F5118C"/>
                </a:solidFill>
              </a:rPr>
              <a:t>Solo concerto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162F0-12A1-47D9-80C5-7D00780E8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4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60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8FDE5-0E9A-404A-8C9F-DC14414B0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4897"/>
            <a:ext cx="10515600" cy="5027977"/>
          </a:xfrm>
        </p:spPr>
        <p:txBody>
          <a:bodyPr>
            <a:normAutofit/>
          </a:bodyPr>
          <a:lstStyle/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3600" dirty="0"/>
              <a:t>Each concerto in ‘The Four Seasons’ has 3 movements</a:t>
            </a:r>
          </a:p>
          <a:p>
            <a:pPr lv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3200" dirty="0"/>
              <a:t>Movement 1 – Fast</a:t>
            </a:r>
          </a:p>
          <a:p>
            <a:pPr lv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3200" dirty="0"/>
              <a:t>Movement 2 – Slow</a:t>
            </a:r>
          </a:p>
          <a:p>
            <a:pPr lv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3200" dirty="0"/>
              <a:t>Movement 3 – Fast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3600" dirty="0"/>
              <a:t>Each concerto is based on a poem, written by Vivaldi himself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D29F0-72A0-4008-8049-205CE9DACE2E}"/>
              </a:ext>
            </a:extLst>
          </p:cNvPr>
          <p:cNvSpPr txBox="1"/>
          <p:nvPr/>
        </p:nvSpPr>
        <p:spPr>
          <a:xfrm>
            <a:off x="81093" y="141458"/>
            <a:ext cx="120298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atin typeface="Inter"/>
              </a:rPr>
              <a:t>The Four Seasons</a:t>
            </a:r>
          </a:p>
          <a:p>
            <a:pPr algn="ctr"/>
            <a:r>
              <a:rPr lang="en-GB" sz="3200" dirty="0">
                <a:latin typeface="Inter"/>
              </a:rPr>
              <a:t>(1718-1720)</a:t>
            </a:r>
          </a:p>
        </p:txBody>
      </p:sp>
    </p:spTree>
    <p:extLst>
      <p:ext uri="{BB962C8B-B14F-4D97-AF65-F5344CB8AC3E}">
        <p14:creationId xmlns:p14="http://schemas.microsoft.com/office/powerpoint/2010/main" val="969304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AC228-F92E-4113-92CE-D53E7EC48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628"/>
            <a:ext cx="10515600" cy="1325563"/>
          </a:xfrm>
        </p:spPr>
        <p:txBody>
          <a:bodyPr/>
          <a:lstStyle/>
          <a:p>
            <a:pPr algn="ctr"/>
            <a:r>
              <a:rPr lang="en-GB" b="1" i="1" dirty="0" err="1"/>
              <a:t>L’inverno</a:t>
            </a:r>
            <a:r>
              <a:rPr lang="en-GB" b="1" i="1" dirty="0"/>
              <a:t> </a:t>
            </a:r>
            <a:r>
              <a:rPr lang="en-GB" b="1" dirty="0"/>
              <a:t>(Winter)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52715-8E66-4CFC-8747-303A79AAB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9" y="1275127"/>
            <a:ext cx="5919831" cy="558287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Frozen and trembling in the icy snow,</a:t>
            </a:r>
          </a:p>
          <a:p>
            <a:pPr marL="0" indent="0">
              <a:buNone/>
            </a:pPr>
            <a:r>
              <a:rPr lang="en-GB" dirty="0"/>
              <a:t>In the severe blast of the horrible wind,</a:t>
            </a:r>
          </a:p>
          <a:p>
            <a:pPr marL="0" indent="0">
              <a:buNone/>
            </a:pPr>
            <a:r>
              <a:rPr lang="en-GB" dirty="0"/>
              <a:t>As we run, we constantly stamp our feet,</a:t>
            </a:r>
          </a:p>
          <a:p>
            <a:pPr marL="0" indent="0">
              <a:buNone/>
            </a:pPr>
            <a:r>
              <a:rPr lang="en-GB" dirty="0"/>
              <a:t>And our teeth chatter in the cold.</a:t>
            </a:r>
          </a:p>
          <a:p>
            <a:pPr marL="0" indent="0">
              <a:buNone/>
            </a:pPr>
            <a:r>
              <a:rPr lang="en-GB" dirty="0"/>
              <a:t>To spend happy and quiet days near the fire,</a:t>
            </a:r>
          </a:p>
          <a:p>
            <a:pPr marL="0" indent="0">
              <a:buNone/>
            </a:pPr>
            <a:r>
              <a:rPr lang="en-GB" dirty="0"/>
              <a:t>While, outside, the rain soaks hundreds.</a:t>
            </a:r>
          </a:p>
          <a:p>
            <a:pPr marL="0" indent="0">
              <a:buNone/>
            </a:pPr>
            <a:r>
              <a:rPr lang="en-GB" dirty="0"/>
              <a:t>We walk on the ice with slow steps,</a:t>
            </a:r>
          </a:p>
          <a:p>
            <a:pPr marL="0" indent="0">
              <a:buNone/>
            </a:pPr>
            <a:r>
              <a:rPr lang="en-GB" dirty="0"/>
              <a:t>And tread carefully, for fear of falling.</a:t>
            </a:r>
          </a:p>
          <a:p>
            <a:pPr marL="0" indent="0">
              <a:buNone/>
            </a:pPr>
            <a:r>
              <a:rPr lang="en-GB" dirty="0"/>
              <a:t>If we go quickly, we slip and fall to the ground.</a:t>
            </a:r>
          </a:p>
          <a:p>
            <a:pPr marL="0" indent="0">
              <a:buNone/>
            </a:pPr>
            <a:r>
              <a:rPr lang="en-GB" dirty="0"/>
              <a:t>Again we run on the ice,</a:t>
            </a:r>
          </a:p>
          <a:p>
            <a:pPr marL="0" indent="0">
              <a:buNone/>
            </a:pPr>
            <a:r>
              <a:rPr lang="en-GB" dirty="0"/>
              <a:t>Until it cracks and opens.</a:t>
            </a:r>
          </a:p>
          <a:p>
            <a:pPr marL="0" indent="0">
              <a:buNone/>
            </a:pPr>
            <a:r>
              <a:rPr lang="en-GB" dirty="0"/>
              <a:t>We hear, from closed doors,</a:t>
            </a:r>
          </a:p>
          <a:p>
            <a:pPr marL="0" indent="0">
              <a:buNone/>
            </a:pPr>
            <a:r>
              <a:rPr lang="en-GB" dirty="0"/>
              <a:t>Sirocco, Boreas, and all the winds in battle.</a:t>
            </a:r>
          </a:p>
          <a:p>
            <a:pPr marL="0" indent="0">
              <a:buNone/>
            </a:pPr>
            <a:r>
              <a:rPr lang="en-GB" dirty="0"/>
              <a:t>This is winter, but it brings joy.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710598-8388-4231-B575-95BD2CF7BAD0}"/>
              </a:ext>
            </a:extLst>
          </p:cNvPr>
          <p:cNvSpPr txBox="1">
            <a:spLocks/>
          </p:cNvSpPr>
          <p:nvPr/>
        </p:nvSpPr>
        <p:spPr>
          <a:xfrm>
            <a:off x="6096000" y="1274907"/>
            <a:ext cx="5919831" cy="558287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err="1"/>
              <a:t>Aggiacciato</a:t>
            </a:r>
            <a:r>
              <a:rPr lang="en-GB" dirty="0"/>
              <a:t> </a:t>
            </a:r>
            <a:r>
              <a:rPr lang="en-GB" dirty="0" err="1"/>
              <a:t>tremar</a:t>
            </a:r>
            <a:r>
              <a:rPr lang="en-GB" dirty="0"/>
              <a:t> </a:t>
            </a:r>
            <a:r>
              <a:rPr lang="en-GB" dirty="0" err="1"/>
              <a:t>tra</a:t>
            </a:r>
            <a:r>
              <a:rPr lang="en-GB" dirty="0"/>
              <a:t> </a:t>
            </a:r>
            <a:r>
              <a:rPr lang="en-GB" dirty="0" err="1"/>
              <a:t>neri</a:t>
            </a:r>
            <a:r>
              <a:rPr lang="en-GB" dirty="0"/>
              <a:t> </a:t>
            </a:r>
            <a:r>
              <a:rPr lang="en-GB" dirty="0" err="1"/>
              <a:t>algenti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Al </a:t>
            </a:r>
            <a:r>
              <a:rPr lang="en-GB" dirty="0" err="1"/>
              <a:t>Severo</a:t>
            </a:r>
            <a:r>
              <a:rPr lang="en-GB" dirty="0"/>
              <a:t> </a:t>
            </a:r>
            <a:r>
              <a:rPr lang="en-GB" dirty="0" err="1"/>
              <a:t>Spirar</a:t>
            </a:r>
            <a:r>
              <a:rPr lang="en-GB" dirty="0"/>
              <a:t> </a:t>
            </a:r>
            <a:r>
              <a:rPr lang="en-GB" dirty="0" err="1"/>
              <a:t>d’orrido</a:t>
            </a:r>
            <a:r>
              <a:rPr lang="en-GB" dirty="0"/>
              <a:t> Vento,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/>
              <a:t>Correr</a:t>
            </a:r>
            <a:r>
              <a:rPr lang="en-GB" dirty="0"/>
              <a:t> </a:t>
            </a:r>
            <a:r>
              <a:rPr lang="en-GB" dirty="0" err="1"/>
              <a:t>battendo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piedi</a:t>
            </a:r>
            <a:r>
              <a:rPr lang="en-GB" dirty="0"/>
              <a:t> </a:t>
            </a:r>
            <a:r>
              <a:rPr lang="en-GB" dirty="0" err="1"/>
              <a:t>ogni</a:t>
            </a:r>
            <a:r>
              <a:rPr lang="en-GB" dirty="0"/>
              <a:t> </a:t>
            </a:r>
            <a:r>
              <a:rPr lang="en-GB" dirty="0" err="1"/>
              <a:t>momento</a:t>
            </a:r>
            <a:r>
              <a:rPr lang="en-GB" dirty="0"/>
              <a:t>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E </a:t>
            </a:r>
            <a:r>
              <a:rPr lang="en-GB" dirty="0" err="1"/>
              <a:t>pel</a:t>
            </a:r>
            <a:r>
              <a:rPr lang="en-GB" dirty="0"/>
              <a:t> </a:t>
            </a:r>
            <a:r>
              <a:rPr lang="en-GB" dirty="0" err="1"/>
              <a:t>Soverchio</a:t>
            </a:r>
            <a:r>
              <a:rPr lang="en-GB" dirty="0"/>
              <a:t> gel batter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denti</a:t>
            </a:r>
            <a:r>
              <a:rPr lang="en-GB" dirty="0"/>
              <a:t>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/>
              <a:t>Passar</a:t>
            </a:r>
            <a:r>
              <a:rPr lang="en-GB" dirty="0"/>
              <a:t> al </a:t>
            </a:r>
            <a:r>
              <a:rPr lang="en-GB" dirty="0" err="1"/>
              <a:t>foco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di </a:t>
            </a:r>
            <a:r>
              <a:rPr lang="en-GB" dirty="0" err="1"/>
              <a:t>quieti</a:t>
            </a:r>
            <a:r>
              <a:rPr lang="en-GB" dirty="0"/>
              <a:t> e </a:t>
            </a:r>
            <a:r>
              <a:rPr lang="en-GB" dirty="0" err="1"/>
              <a:t>contenti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/>
              <a:t>Mentre</a:t>
            </a:r>
            <a:r>
              <a:rPr lang="en-GB" dirty="0"/>
              <a:t> la </a:t>
            </a:r>
            <a:r>
              <a:rPr lang="en-GB" dirty="0" err="1"/>
              <a:t>pioggia</a:t>
            </a:r>
            <a:r>
              <a:rPr lang="en-GB" dirty="0"/>
              <a:t> </a:t>
            </a:r>
            <a:r>
              <a:rPr lang="en-GB" dirty="0" err="1"/>
              <a:t>fuor</a:t>
            </a:r>
            <a:r>
              <a:rPr lang="en-GB" dirty="0"/>
              <a:t> </a:t>
            </a:r>
            <a:r>
              <a:rPr lang="en-GB" dirty="0" err="1"/>
              <a:t>bagna</a:t>
            </a:r>
            <a:r>
              <a:rPr lang="en-GB" dirty="0"/>
              <a:t> ben cento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/>
              <a:t>Caminar</a:t>
            </a:r>
            <a:r>
              <a:rPr lang="en-GB" dirty="0"/>
              <a:t> Sopra ‘l </a:t>
            </a:r>
            <a:r>
              <a:rPr lang="en-GB" dirty="0" err="1"/>
              <a:t>giaccio</a:t>
            </a:r>
            <a:r>
              <a:rPr lang="en-GB" dirty="0"/>
              <a:t>, e a </a:t>
            </a:r>
            <a:r>
              <a:rPr lang="en-GB" dirty="0" err="1"/>
              <a:t>passo</a:t>
            </a:r>
            <a:r>
              <a:rPr lang="en-GB" dirty="0"/>
              <a:t> lento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Per </a:t>
            </a:r>
            <a:r>
              <a:rPr lang="en-GB" dirty="0" err="1"/>
              <a:t>timor</a:t>
            </a:r>
            <a:r>
              <a:rPr lang="en-GB" dirty="0"/>
              <a:t> di </a:t>
            </a:r>
            <a:r>
              <a:rPr lang="en-GB" dirty="0" err="1"/>
              <a:t>cader</a:t>
            </a:r>
            <a:r>
              <a:rPr lang="en-GB" dirty="0"/>
              <a:t> </a:t>
            </a:r>
            <a:r>
              <a:rPr lang="en-GB" dirty="0" err="1"/>
              <a:t>gersene</a:t>
            </a:r>
            <a:r>
              <a:rPr lang="en-GB" dirty="0"/>
              <a:t> </a:t>
            </a:r>
            <a:r>
              <a:rPr lang="en-GB" dirty="0" err="1"/>
              <a:t>intenti</a:t>
            </a:r>
            <a:r>
              <a:rPr lang="en-GB" dirty="0"/>
              <a:t>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/>
              <a:t>Gir</a:t>
            </a:r>
            <a:r>
              <a:rPr lang="en-GB" dirty="0"/>
              <a:t> forte </a:t>
            </a:r>
            <a:r>
              <a:rPr lang="en-GB" dirty="0" err="1"/>
              <a:t>Sdruzziolar</a:t>
            </a:r>
            <a:r>
              <a:rPr lang="en-GB" dirty="0"/>
              <a:t> </a:t>
            </a:r>
            <a:r>
              <a:rPr lang="en-GB" dirty="0" err="1"/>
              <a:t>cader</a:t>
            </a:r>
            <a:r>
              <a:rPr lang="en-GB" dirty="0"/>
              <a:t> a terra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Di </a:t>
            </a:r>
            <a:r>
              <a:rPr lang="en-GB" dirty="0" err="1"/>
              <a:t>nuove</a:t>
            </a:r>
            <a:r>
              <a:rPr lang="en-GB" dirty="0"/>
              <a:t> </a:t>
            </a:r>
            <a:r>
              <a:rPr lang="en-GB" dirty="0" err="1"/>
              <a:t>ir</a:t>
            </a:r>
            <a:r>
              <a:rPr lang="en-GB" dirty="0"/>
              <a:t> Sopra ‘l </a:t>
            </a:r>
            <a:r>
              <a:rPr lang="en-GB" dirty="0" err="1"/>
              <a:t>giaccio</a:t>
            </a:r>
            <a:r>
              <a:rPr lang="en-GB" dirty="0"/>
              <a:t> e corer forte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Sin </a:t>
            </a:r>
            <a:r>
              <a:rPr lang="en-GB" dirty="0" err="1"/>
              <a:t>ch’il</a:t>
            </a:r>
            <a:r>
              <a:rPr lang="en-GB" dirty="0"/>
              <a:t> </a:t>
            </a:r>
            <a:r>
              <a:rPr lang="en-GB" dirty="0" err="1"/>
              <a:t>giaccio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rompe</a:t>
            </a:r>
            <a:r>
              <a:rPr lang="en-GB" dirty="0"/>
              <a:t>, e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disserra</a:t>
            </a:r>
            <a:r>
              <a:rPr lang="en-GB" dirty="0"/>
              <a:t>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/>
              <a:t>Sentir</a:t>
            </a:r>
            <a:r>
              <a:rPr lang="en-GB" dirty="0"/>
              <a:t> </a:t>
            </a:r>
            <a:r>
              <a:rPr lang="en-GB" dirty="0" err="1"/>
              <a:t>uscir</a:t>
            </a:r>
            <a:r>
              <a:rPr lang="en-GB" dirty="0"/>
              <a:t> dale ferrate </a:t>
            </a:r>
            <a:r>
              <a:rPr lang="en-GB" dirty="0" err="1"/>
              <a:t>porte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Sirocco </a:t>
            </a:r>
            <a:r>
              <a:rPr lang="en-GB" dirty="0" err="1"/>
              <a:t>Borea</a:t>
            </a:r>
            <a:r>
              <a:rPr lang="en-GB" dirty="0"/>
              <a:t>, e </a:t>
            </a:r>
            <a:r>
              <a:rPr lang="en-GB" dirty="0" err="1"/>
              <a:t>tutti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Venti</a:t>
            </a:r>
            <a:r>
              <a:rPr lang="en-GB" dirty="0"/>
              <a:t> in </a:t>
            </a:r>
            <a:r>
              <a:rPr lang="en-GB" dirty="0" err="1"/>
              <a:t>guerra</a:t>
            </a:r>
            <a:r>
              <a:rPr lang="en-GB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Quest’ é ‘l </a:t>
            </a:r>
            <a:r>
              <a:rPr lang="en-GB" dirty="0" err="1"/>
              <a:t>verno</a:t>
            </a:r>
            <a:r>
              <a:rPr lang="en-GB" dirty="0"/>
              <a:t>, ma </a:t>
            </a:r>
            <a:r>
              <a:rPr lang="en-GB" dirty="0" err="1"/>
              <a:t>tal</a:t>
            </a:r>
            <a:r>
              <a:rPr lang="en-GB" dirty="0"/>
              <a:t>,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gioja</a:t>
            </a:r>
            <a:r>
              <a:rPr lang="en-GB" dirty="0"/>
              <a:t> </a:t>
            </a:r>
            <a:r>
              <a:rPr lang="en-GB" dirty="0" err="1"/>
              <a:t>apporte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1192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39EB-FAD2-43E3-BDA5-4C73D7F3F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09" y="365125"/>
            <a:ext cx="10515600" cy="1325563"/>
          </a:xfrm>
        </p:spPr>
        <p:txBody>
          <a:bodyPr/>
          <a:lstStyle/>
          <a:p>
            <a:r>
              <a:rPr lang="en-GB" b="1" dirty="0" err="1">
                <a:solidFill>
                  <a:srgbClr val="F5118C"/>
                </a:solidFill>
              </a:rPr>
              <a:t>Ritornello</a:t>
            </a:r>
            <a:endParaRPr lang="en-GB" b="1" dirty="0">
              <a:solidFill>
                <a:srgbClr val="F5118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D8CB1-C120-4486-A83A-05D052B67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4"/>
          </a:xfrm>
        </p:spPr>
        <p:txBody>
          <a:bodyPr/>
          <a:lstStyle/>
          <a:p>
            <a:r>
              <a:rPr lang="en-GB" dirty="0"/>
              <a:t>In most of Vivaldi’s concertos, including this one, solo sections alternate with orchestral ones, to show the contrast between the two sounds</a:t>
            </a:r>
          </a:p>
          <a:p>
            <a:r>
              <a:rPr lang="en-GB" dirty="0"/>
              <a:t>When the orchestra play, it’s called the </a:t>
            </a:r>
            <a:r>
              <a:rPr lang="en-GB" i="1" dirty="0" err="1">
                <a:solidFill>
                  <a:srgbClr val="F5118C"/>
                </a:solidFill>
              </a:rPr>
              <a:t>Ritornello</a:t>
            </a:r>
            <a:r>
              <a:rPr lang="en-GB" dirty="0"/>
              <a:t>, which means ‘return’ i.e. the return to the full sound of the orchestra</a:t>
            </a:r>
          </a:p>
          <a:p>
            <a:r>
              <a:rPr lang="en-GB" dirty="0"/>
              <a:t>The solo moments in between are called ‘episodes’</a:t>
            </a:r>
          </a:p>
        </p:txBody>
      </p:sp>
    </p:spTree>
    <p:extLst>
      <p:ext uri="{BB962C8B-B14F-4D97-AF65-F5344CB8AC3E}">
        <p14:creationId xmlns:p14="http://schemas.microsoft.com/office/powerpoint/2010/main" val="4293799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6F234-A6F9-43C2-BCA6-26D82D1E6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5" y="336883"/>
            <a:ext cx="10619873" cy="84334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4400" dirty="0"/>
              <a:t>Bars 1-11: “Frozen and trembling in the icy snow…”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31C0D5-5C03-42E2-8C6F-2D97E16151F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72" y="1180223"/>
            <a:ext cx="9697456" cy="534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16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39EB-FAD2-43E3-BDA5-4C73D7F3F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224923"/>
            <a:ext cx="11839074" cy="1325563"/>
          </a:xfrm>
        </p:spPr>
        <p:txBody>
          <a:bodyPr>
            <a:normAutofit/>
          </a:bodyPr>
          <a:lstStyle/>
          <a:p>
            <a:r>
              <a:rPr lang="en-GB" sz="3700" b="1" dirty="0"/>
              <a:t>Bars 12-18: “In the severe blast of the horrible wind…”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D8CB1-C120-4486-A83A-05D052B67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85937"/>
            <a:ext cx="10515600" cy="2391025"/>
          </a:xfrm>
        </p:spPr>
        <p:txBody>
          <a:bodyPr/>
          <a:lstStyle/>
          <a:p>
            <a:r>
              <a:rPr lang="en-GB" dirty="0"/>
              <a:t>First entrance of the solo violin, playing demisemiquaver arpeggios and scales</a:t>
            </a:r>
          </a:p>
          <a:p>
            <a:r>
              <a:rPr lang="en-GB" dirty="0"/>
              <a:t>Each entry is higher than the last, so it is a sequence</a:t>
            </a:r>
          </a:p>
          <a:p>
            <a:r>
              <a:rPr lang="en-GB" dirty="0"/>
              <a:t>Dominant chord of C minor</a:t>
            </a:r>
          </a:p>
        </p:txBody>
      </p:sp>
      <p:pic>
        <p:nvPicPr>
          <p:cNvPr id="4" name="Picture 3" descr="A close up of a cage&#10;&#10;Description automatically generated">
            <a:extLst>
              <a:ext uri="{FF2B5EF4-FFF2-40B4-BE49-F238E27FC236}">
                <a16:creationId xmlns:a16="http://schemas.microsoft.com/office/drawing/2014/main" id="{8AD9217C-8EB2-4FAC-BCA8-FEA6A801C94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90" y="1690688"/>
            <a:ext cx="9570419" cy="181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38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39EB-FAD2-43E3-BDA5-4C73D7F3F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224924"/>
            <a:ext cx="11855116" cy="1325563"/>
          </a:xfrm>
        </p:spPr>
        <p:txBody>
          <a:bodyPr>
            <a:normAutofit/>
          </a:bodyPr>
          <a:lstStyle/>
          <a:p>
            <a:r>
              <a:rPr lang="en-GB" sz="3700" b="1" dirty="0"/>
              <a:t>Bars 19-25: “As we run, we constantly stamp our feet…”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D8CB1-C120-4486-A83A-05D052B67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0487"/>
            <a:ext cx="10515600" cy="4626476"/>
          </a:xfrm>
        </p:spPr>
        <p:txBody>
          <a:bodyPr/>
          <a:lstStyle/>
          <a:p>
            <a:r>
              <a:rPr lang="en-GB" dirty="0"/>
              <a:t>Second </a:t>
            </a:r>
            <a:r>
              <a:rPr lang="en-GB" dirty="0" err="1"/>
              <a:t>Ritornello</a:t>
            </a:r>
            <a:r>
              <a:rPr lang="en-GB" dirty="0"/>
              <a:t> section</a:t>
            </a:r>
          </a:p>
          <a:p>
            <a:r>
              <a:rPr lang="en-GB" dirty="0"/>
              <a:t>Repeated semiquavers</a:t>
            </a:r>
          </a:p>
          <a:p>
            <a:r>
              <a:rPr lang="en-GB" dirty="0"/>
              <a:t>F minor</a:t>
            </a:r>
          </a:p>
          <a:p>
            <a:r>
              <a:rPr lang="en-GB" dirty="0"/>
              <a:t>Moves through cycle of fifths</a:t>
            </a:r>
          </a:p>
        </p:txBody>
      </p:sp>
      <p:pic>
        <p:nvPicPr>
          <p:cNvPr id="1026" name="Picture 2" descr="Park in Snowy Winter · Free Stock Photo">
            <a:extLst>
              <a:ext uri="{FF2B5EF4-FFF2-40B4-BE49-F238E27FC236}">
                <a16:creationId xmlns:a16="http://schemas.microsoft.com/office/drawing/2014/main" id="{B86B9B67-4AE6-4BD2-A602-B83150BAD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985" y="1414238"/>
            <a:ext cx="2959066" cy="476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469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39EB-FAD2-43E3-BDA5-4C73D7F3F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224924"/>
            <a:ext cx="11855116" cy="1325563"/>
          </a:xfrm>
        </p:spPr>
        <p:txBody>
          <a:bodyPr>
            <a:normAutofit/>
          </a:bodyPr>
          <a:lstStyle/>
          <a:p>
            <a:r>
              <a:rPr lang="en-GB" sz="3700" b="1" dirty="0"/>
              <a:t>Bars 26-35: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D8CB1-C120-4486-A83A-05D052B67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8" y="1559867"/>
            <a:ext cx="10515600" cy="4626476"/>
          </a:xfrm>
        </p:spPr>
        <p:txBody>
          <a:bodyPr/>
          <a:lstStyle/>
          <a:p>
            <a:r>
              <a:rPr lang="en-GB" dirty="0"/>
              <a:t>Second solo Episode</a:t>
            </a:r>
          </a:p>
          <a:p>
            <a:r>
              <a:rPr lang="en-GB" dirty="0"/>
              <a:t>Demisemiquaver scales</a:t>
            </a:r>
          </a:p>
          <a:p>
            <a:r>
              <a:rPr lang="en-GB" dirty="0"/>
              <a:t>Another cycle of keys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261A10-F09D-43CC-932F-DE1FECEF7AD2}"/>
              </a:ext>
            </a:extLst>
          </p:cNvPr>
          <p:cNvGrpSpPr/>
          <p:nvPr/>
        </p:nvGrpSpPr>
        <p:grpSpPr>
          <a:xfrm>
            <a:off x="4463143" y="1401636"/>
            <a:ext cx="7543801" cy="4942937"/>
            <a:chOff x="4495800" y="1591971"/>
            <a:chExt cx="7543801" cy="49429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0AC1B4-9A96-46C5-B63F-32CEA31BE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5800" y="1591971"/>
              <a:ext cx="7543801" cy="494293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FD84AD-9FF0-473B-B90D-1C3ECF579BC1}"/>
                </a:ext>
              </a:extLst>
            </p:cNvPr>
            <p:cNvSpPr/>
            <p:nvPr/>
          </p:nvSpPr>
          <p:spPr>
            <a:xfrm>
              <a:off x="4808962" y="1591971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/>
                <a:t>26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266341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39EB-FAD2-43E3-BDA5-4C73D7F3F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224924"/>
            <a:ext cx="11855116" cy="1325563"/>
          </a:xfrm>
        </p:spPr>
        <p:txBody>
          <a:bodyPr>
            <a:normAutofit/>
          </a:bodyPr>
          <a:lstStyle/>
          <a:p>
            <a:r>
              <a:rPr lang="en-GB" sz="3700" b="1" dirty="0"/>
              <a:t>Bars 33-38: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D8CB1-C120-4486-A83A-05D052B67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0487"/>
            <a:ext cx="10515600" cy="4626476"/>
          </a:xfrm>
        </p:spPr>
        <p:txBody>
          <a:bodyPr/>
          <a:lstStyle/>
          <a:p>
            <a:r>
              <a:rPr lang="en-GB" dirty="0"/>
              <a:t>Rapid alteration between soloist and orchestra leads to…</a:t>
            </a:r>
          </a:p>
        </p:txBody>
      </p:sp>
      <p:pic>
        <p:nvPicPr>
          <p:cNvPr id="3074" name="Picture 2" descr="Free Stock Photo of Snowy winter landscape at sunset with trees | Download  Free Images and Free Illustrations">
            <a:extLst>
              <a:ext uri="{FF2B5EF4-FFF2-40B4-BE49-F238E27FC236}">
                <a16:creationId xmlns:a16="http://schemas.microsoft.com/office/drawing/2014/main" id="{BB59FD7C-94A8-4F4F-B2EA-B7BB185D6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903" y="2662990"/>
            <a:ext cx="5528194" cy="368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050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5451785-6E61-46B4-BF24-CC1399764477}"/>
              </a:ext>
            </a:extLst>
          </p:cNvPr>
          <p:cNvSpPr txBox="1"/>
          <p:nvPr/>
        </p:nvSpPr>
        <p:spPr>
          <a:xfrm>
            <a:off x="134223" y="251670"/>
            <a:ext cx="5538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Inter"/>
              </a:rPr>
              <a:t>Antonio Vivaldi</a:t>
            </a:r>
          </a:p>
          <a:p>
            <a:r>
              <a:rPr lang="en-GB" sz="3200" dirty="0">
                <a:latin typeface="Inter"/>
              </a:rPr>
              <a:t>(1678–1741)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684BD-7DBC-41D9-AF8C-5591AB335323}"/>
              </a:ext>
            </a:extLst>
          </p:cNvPr>
          <p:cNvSpPr txBox="1"/>
          <p:nvPr/>
        </p:nvSpPr>
        <p:spPr>
          <a:xfrm>
            <a:off x="134223" y="2845769"/>
            <a:ext cx="63560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atin typeface="Inter"/>
              </a:rPr>
              <a:t>‘Winter’: Movement I</a:t>
            </a:r>
          </a:p>
          <a:p>
            <a:pPr algn="ctr"/>
            <a:r>
              <a:rPr lang="en-GB" sz="4800" b="1" dirty="0">
                <a:latin typeface="Inter"/>
              </a:rPr>
              <a:t>The Four Seasons</a:t>
            </a:r>
          </a:p>
          <a:p>
            <a:pPr algn="ctr"/>
            <a:r>
              <a:rPr lang="en-GB" sz="3200" dirty="0">
                <a:latin typeface="Inter"/>
              </a:rPr>
              <a:t>(1718-1720)</a:t>
            </a:r>
          </a:p>
        </p:txBody>
      </p:sp>
      <p:pic>
        <p:nvPicPr>
          <p:cNvPr id="2" name="Picture 2" descr="Antonio Vivaldi – Store norske leksikon">
            <a:extLst>
              <a:ext uri="{FF2B5EF4-FFF2-40B4-BE49-F238E27FC236}">
                <a16:creationId xmlns:a16="http://schemas.microsoft.com/office/drawing/2014/main" id="{D625613C-581D-43FA-AAD3-4C10FFD42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229" y="-38450"/>
            <a:ext cx="5807978" cy="693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548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39EB-FAD2-43E3-BDA5-4C73D7F3F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224924"/>
            <a:ext cx="11855116" cy="1325563"/>
          </a:xfrm>
        </p:spPr>
        <p:txBody>
          <a:bodyPr>
            <a:normAutofit/>
          </a:bodyPr>
          <a:lstStyle/>
          <a:p>
            <a:r>
              <a:rPr lang="en-GB" sz="3700" b="1" dirty="0"/>
              <a:t>Bars 39-43: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D8CB1-C120-4486-A83A-05D052B67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3030"/>
            <a:ext cx="10515600" cy="4626476"/>
          </a:xfrm>
        </p:spPr>
        <p:txBody>
          <a:bodyPr/>
          <a:lstStyle/>
          <a:p>
            <a:r>
              <a:rPr lang="en-GB" dirty="0"/>
              <a:t>Third </a:t>
            </a:r>
            <a:r>
              <a:rPr lang="en-GB" dirty="0" err="1"/>
              <a:t>Ritornello</a:t>
            </a:r>
            <a:r>
              <a:rPr lang="en-GB" dirty="0"/>
              <a:t> section</a:t>
            </a:r>
          </a:p>
          <a:p>
            <a:r>
              <a:rPr lang="en-GB" dirty="0"/>
              <a:t>Returns to the original ‘stabbing’ chords from the beginning</a:t>
            </a:r>
          </a:p>
          <a:p>
            <a:r>
              <a:rPr lang="en-GB" dirty="0"/>
              <a:t>Eb major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A141DF-5501-4112-9C85-153B531F9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486" y="2276068"/>
            <a:ext cx="6400800" cy="45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92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39EB-FAD2-43E3-BDA5-4C73D7F3F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224924"/>
            <a:ext cx="11855116" cy="1325563"/>
          </a:xfrm>
        </p:spPr>
        <p:txBody>
          <a:bodyPr>
            <a:normAutofit/>
          </a:bodyPr>
          <a:lstStyle/>
          <a:p>
            <a:r>
              <a:rPr lang="en-GB" sz="3700" b="1" dirty="0"/>
              <a:t>Bars 44-46: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D8CB1-C120-4486-A83A-05D052B67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4" y="1240174"/>
            <a:ext cx="4028287" cy="78456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Third Episode, beginning with a rising sequence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94704-90A4-43CF-9E2A-CBDBEE51D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572" y="224924"/>
            <a:ext cx="4737114" cy="54008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75B245-D39D-4E44-B9A2-B204C5A5C5F8}"/>
              </a:ext>
            </a:extLst>
          </p:cNvPr>
          <p:cNvSpPr/>
          <p:nvPr/>
        </p:nvSpPr>
        <p:spPr>
          <a:xfrm>
            <a:off x="336884" y="5735699"/>
            <a:ext cx="8771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Another cycle of keys, moving from Eb major to C minor</a:t>
            </a:r>
          </a:p>
        </p:txBody>
      </p:sp>
    </p:spTree>
    <p:extLst>
      <p:ext uri="{BB962C8B-B14F-4D97-AF65-F5344CB8AC3E}">
        <p14:creationId xmlns:p14="http://schemas.microsoft.com/office/powerpoint/2010/main" val="3930108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39EB-FAD2-43E3-BDA5-4C73D7F3F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244098"/>
            <a:ext cx="11855116" cy="1325563"/>
          </a:xfrm>
        </p:spPr>
        <p:txBody>
          <a:bodyPr>
            <a:normAutofit/>
          </a:bodyPr>
          <a:lstStyle/>
          <a:p>
            <a:r>
              <a:rPr lang="en-GB" sz="3700" b="1" dirty="0"/>
              <a:t>Bars 47-55: “And our teeth chatter in the cold…”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D8CB1-C120-4486-A83A-05D052B67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3389"/>
            <a:ext cx="10515600" cy="4123573"/>
          </a:xfrm>
        </p:spPr>
        <p:txBody>
          <a:bodyPr/>
          <a:lstStyle/>
          <a:p>
            <a:r>
              <a:rPr lang="en-GB" dirty="0"/>
              <a:t>Repeat of </a:t>
            </a:r>
            <a:r>
              <a:rPr lang="en-GB" dirty="0" err="1"/>
              <a:t>Ritornello</a:t>
            </a:r>
            <a:r>
              <a:rPr lang="en-GB" dirty="0"/>
              <a:t> 2</a:t>
            </a:r>
          </a:p>
          <a:p>
            <a:r>
              <a:rPr lang="en-GB" dirty="0"/>
              <a:t>F minor (moves through cycle of fifths)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2621F6-77DF-48C9-BF2A-57EFE2B2118B}"/>
              </a:ext>
            </a:extLst>
          </p:cNvPr>
          <p:cNvSpPr txBox="1">
            <a:spLocks/>
          </p:cNvSpPr>
          <p:nvPr/>
        </p:nvSpPr>
        <p:spPr>
          <a:xfrm>
            <a:off x="336884" y="928519"/>
            <a:ext cx="118551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700" b="1" dirty="0"/>
              <a:t>Bars 56-59:</a:t>
            </a:r>
          </a:p>
        </p:txBody>
      </p:sp>
      <p:pic>
        <p:nvPicPr>
          <p:cNvPr id="6146" name="Picture 2" descr="Snowy Road in Winter · Free Stock Photo">
            <a:extLst>
              <a:ext uri="{FF2B5EF4-FFF2-40B4-BE49-F238E27FC236}">
                <a16:creationId xmlns:a16="http://schemas.microsoft.com/office/drawing/2014/main" id="{F7E8BF1D-4078-46CC-B28B-DE616B3F4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47" y="3323554"/>
            <a:ext cx="4930189" cy="329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415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39EB-FAD2-43E3-BDA5-4C73D7F3F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244098"/>
            <a:ext cx="11855116" cy="1325563"/>
          </a:xfrm>
        </p:spPr>
        <p:txBody>
          <a:bodyPr>
            <a:normAutofit/>
          </a:bodyPr>
          <a:lstStyle/>
          <a:p>
            <a:r>
              <a:rPr lang="en-GB" sz="3700" b="1" dirty="0"/>
              <a:t>Bars 60-end: </a:t>
            </a:r>
            <a:r>
              <a:rPr lang="en-GB" sz="3700" b="1" dirty="0">
                <a:solidFill>
                  <a:srgbClr val="F5118C"/>
                </a:solidFill>
              </a:rPr>
              <a:t>Coda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D8CB1-C120-4486-A83A-05D052B67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661"/>
            <a:ext cx="4053114" cy="4607301"/>
          </a:xfrm>
        </p:spPr>
        <p:txBody>
          <a:bodyPr/>
          <a:lstStyle/>
          <a:p>
            <a:r>
              <a:rPr lang="en-GB" b="1" dirty="0">
                <a:solidFill>
                  <a:srgbClr val="F5118C"/>
                </a:solidFill>
              </a:rPr>
              <a:t>Coda =</a:t>
            </a:r>
            <a:r>
              <a:rPr lang="en-GB" dirty="0"/>
              <a:t> </a:t>
            </a:r>
            <a:r>
              <a:rPr lang="en-GB" dirty="0">
                <a:solidFill>
                  <a:srgbClr val="F5118C"/>
                </a:solidFill>
              </a:rPr>
              <a:t>ending section</a:t>
            </a:r>
          </a:p>
          <a:p>
            <a:r>
              <a:rPr lang="en-GB" dirty="0"/>
              <a:t>Perfect cadence: </a:t>
            </a:r>
            <a:br>
              <a:rPr lang="en-GB" dirty="0"/>
            </a:br>
            <a:r>
              <a:rPr lang="en-GB" dirty="0"/>
              <a:t>chord IV – V – I (twice) in home key of F minor</a:t>
            </a:r>
          </a:p>
          <a:p>
            <a:r>
              <a:rPr lang="en-GB" b="1" dirty="0">
                <a:solidFill>
                  <a:srgbClr val="F5118C"/>
                </a:solidFill>
              </a:rPr>
              <a:t>Cadence = </a:t>
            </a:r>
            <a:r>
              <a:rPr lang="en-GB" dirty="0">
                <a:solidFill>
                  <a:srgbClr val="F5118C"/>
                </a:solidFill>
              </a:rPr>
              <a:t>final two chords of a phrase or section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6B110C-2030-4D98-9FB4-B97783FED7E2}"/>
              </a:ext>
            </a:extLst>
          </p:cNvPr>
          <p:cNvGrpSpPr/>
          <p:nvPr/>
        </p:nvGrpSpPr>
        <p:grpSpPr>
          <a:xfrm>
            <a:off x="6230830" y="150277"/>
            <a:ext cx="3966354" cy="6557446"/>
            <a:chOff x="6077532" y="244098"/>
            <a:chExt cx="3966354" cy="65574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9074162-590B-49D2-8B9E-E872B12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244098"/>
              <a:ext cx="3947886" cy="618253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4EE9850-BCB8-4085-BA5C-A37427E59936}"/>
                </a:ext>
              </a:extLst>
            </p:cNvPr>
            <p:cNvSpPr/>
            <p:nvPr/>
          </p:nvSpPr>
          <p:spPr>
            <a:xfrm>
              <a:off x="6077532" y="6429236"/>
              <a:ext cx="3738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IV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A45A62-DA7E-4454-851B-EFF2B97CBC05}"/>
                </a:ext>
              </a:extLst>
            </p:cNvPr>
            <p:cNvSpPr/>
            <p:nvPr/>
          </p:nvSpPr>
          <p:spPr>
            <a:xfrm>
              <a:off x="7367353" y="6432212"/>
              <a:ext cx="3161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V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0E37E1-9282-4B65-8274-F27923976F82}"/>
                </a:ext>
              </a:extLst>
            </p:cNvPr>
            <p:cNvSpPr/>
            <p:nvPr/>
          </p:nvSpPr>
          <p:spPr>
            <a:xfrm>
              <a:off x="8862503" y="6418758"/>
              <a:ext cx="2423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8203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917AE-D85B-4A15-8756-BEC2AC45C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Further Listening: Baroque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78E65-5479-44E0-8D89-03B910410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dirty="0"/>
              <a:t> </a:t>
            </a:r>
            <a:r>
              <a:rPr lang="en-GB" i="1" dirty="0">
                <a:hlinkClick r:id="rId4"/>
              </a:rPr>
              <a:t>The Four Seasons </a:t>
            </a:r>
            <a:r>
              <a:rPr lang="en-GB" dirty="0">
                <a:hlinkClick r:id="rId4"/>
              </a:rPr>
              <a:t>by Antonio Vivaldi </a:t>
            </a:r>
            <a:endParaRPr lang="en-GB" dirty="0"/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dirty="0">
                <a:hlinkClick r:id="rId5"/>
              </a:rPr>
              <a:t>‘Badinerie’ from Suite No. 2 by J.S. Bach</a:t>
            </a:r>
            <a:endParaRPr lang="en-GB" dirty="0"/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dirty="0"/>
              <a:t> </a:t>
            </a:r>
            <a:r>
              <a:rPr lang="en-GB" dirty="0">
                <a:hlinkClick r:id="rId6"/>
              </a:rPr>
              <a:t>Songs - Purcell’s ‘Music for a While’ and Handel’s ‘Rejoice Greatly’</a:t>
            </a:r>
            <a:endParaRPr lang="en-GB" dirty="0"/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dirty="0"/>
              <a:t> </a:t>
            </a:r>
            <a:r>
              <a:rPr lang="en-GB" dirty="0">
                <a:hlinkClick r:id="rId7"/>
              </a:rPr>
              <a:t>George </a:t>
            </a:r>
            <a:r>
              <a:rPr lang="en-GB" dirty="0" err="1">
                <a:hlinkClick r:id="rId7"/>
              </a:rPr>
              <a:t>Frideric</a:t>
            </a:r>
            <a:r>
              <a:rPr lang="en-GB" dirty="0">
                <a:hlinkClick r:id="rId7"/>
              </a:rPr>
              <a:t> Handel’s Concerto Grosso Op. 6 No. 5</a:t>
            </a:r>
            <a:endParaRPr lang="en-GB" dirty="0"/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dirty="0"/>
              <a:t> </a:t>
            </a:r>
            <a:r>
              <a:rPr lang="en-GB" dirty="0">
                <a:hlinkClick r:id="rId8"/>
              </a:rPr>
              <a:t>Bach’s ‘Brandenburg’ Concerto No. 5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4762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C20CD-1CE1-4297-9DFF-3ECA9B7C0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41" y="296152"/>
            <a:ext cx="10515600" cy="1325563"/>
          </a:xfrm>
        </p:spPr>
        <p:txBody>
          <a:bodyPr/>
          <a:lstStyle/>
          <a:p>
            <a:r>
              <a:rPr lang="en-GB" b="1" dirty="0"/>
              <a:t>What is Baroque?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4B6C-FC47-418F-A27B-6BEA6D26F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641" y="1376445"/>
            <a:ext cx="6188243" cy="5116429"/>
          </a:xfrm>
        </p:spPr>
        <p:txBody>
          <a:bodyPr/>
          <a:lstStyle/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3600" dirty="0"/>
              <a:t>Baroque is a style of art, architecture, music, dance and literature which was popular in c. 1600 – 1750 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3600" dirty="0"/>
              <a:t>It is characterised by exuberant colours, grandeur and flamboyance, and features lots of intricate ornamentation</a:t>
            </a:r>
            <a:endParaRPr lang="en-GB" dirty="0"/>
          </a:p>
        </p:txBody>
      </p:sp>
      <p:pic>
        <p:nvPicPr>
          <p:cNvPr id="3074" name="Picture 2" descr="File:Austrian Baroque (232359089).jpeg - Wikimedia Commons">
            <a:extLst>
              <a:ext uri="{FF2B5EF4-FFF2-40B4-BE49-F238E27FC236}">
                <a16:creationId xmlns:a16="http://schemas.microsoft.com/office/drawing/2014/main" id="{C02C7B02-594F-4258-B05D-D01295DE9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115" y="1621715"/>
            <a:ext cx="525224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4810B-C9F4-45C1-8604-B8949FFA5FCE}"/>
              </a:ext>
            </a:extLst>
          </p:cNvPr>
          <p:cNvSpPr txBox="1"/>
          <p:nvPr/>
        </p:nvSpPr>
        <p:spPr>
          <a:xfrm>
            <a:off x="6695115" y="5050715"/>
            <a:ext cx="5259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An example of Baroque architecture</a:t>
            </a:r>
          </a:p>
        </p:txBody>
      </p:sp>
    </p:spTree>
    <p:extLst>
      <p:ext uri="{BB962C8B-B14F-4D97-AF65-F5344CB8AC3E}">
        <p14:creationId xmlns:p14="http://schemas.microsoft.com/office/powerpoint/2010/main" val="2390800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ADE57-06DD-4493-B4F2-FEA2A300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Some of the most important Baroque composers are…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AD7A1-6CE4-4913-A363-AF73BAC80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5492938"/>
            <a:ext cx="3124199" cy="13650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dirty="0"/>
              <a:t>Antonio Vivaldi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b="1" dirty="0"/>
              <a:t>1678 – 1741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b="1" dirty="0"/>
              <a:t>Italy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B6B05FF-8F85-44C1-B06E-C957624D0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9"/>
          <a:stretch/>
        </p:blipFill>
        <p:spPr bwMode="auto">
          <a:xfrm>
            <a:off x="838200" y="1950578"/>
            <a:ext cx="3124200" cy="346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Johann Sebastian Bach - elias_gottlob_haussmann | immugmania | Flickr">
            <a:extLst>
              <a:ext uri="{FF2B5EF4-FFF2-40B4-BE49-F238E27FC236}">
                <a16:creationId xmlns:a16="http://schemas.microsoft.com/office/drawing/2014/main" id="{35D88188-0C57-4AB2-9AD9-AD2003A55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081" y="1950578"/>
            <a:ext cx="2811837" cy="346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eorg Friedrich Händel – Store norske leksikon">
            <a:extLst>
              <a:ext uri="{FF2B5EF4-FFF2-40B4-BE49-F238E27FC236}">
                <a16:creationId xmlns:a16="http://schemas.microsoft.com/office/drawing/2014/main" id="{BBB811E4-8C8E-4F51-8859-E5294FFF3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9" y="1950578"/>
            <a:ext cx="2863908" cy="346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7922F6-11FD-48F8-B2A4-6386A8BBA3FE}"/>
              </a:ext>
            </a:extLst>
          </p:cNvPr>
          <p:cNvSpPr txBox="1">
            <a:spLocks/>
          </p:cNvSpPr>
          <p:nvPr/>
        </p:nvSpPr>
        <p:spPr>
          <a:xfrm>
            <a:off x="4533899" y="5484096"/>
            <a:ext cx="3124199" cy="1365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/>
              <a:t>J.S. Bach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b="1" dirty="0"/>
              <a:t>1685 – 1750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b="1" dirty="0"/>
              <a:t>Germany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E8651BF-ED94-46FC-BEE4-6BAC4536B888}"/>
              </a:ext>
            </a:extLst>
          </p:cNvPr>
          <p:cNvSpPr txBox="1">
            <a:spLocks/>
          </p:cNvSpPr>
          <p:nvPr/>
        </p:nvSpPr>
        <p:spPr>
          <a:xfrm>
            <a:off x="7943848" y="5492938"/>
            <a:ext cx="3435409" cy="1193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b="1" dirty="0"/>
              <a:t>George </a:t>
            </a:r>
            <a:r>
              <a:rPr lang="en-GB" b="1" dirty="0" err="1"/>
              <a:t>Frideric</a:t>
            </a:r>
            <a:r>
              <a:rPr lang="en-GB" b="1" dirty="0"/>
              <a:t> Handel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b="1" dirty="0"/>
              <a:t>1685 – 1759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b="1" dirty="0"/>
              <a:t>England</a:t>
            </a:r>
          </a:p>
        </p:txBody>
      </p:sp>
    </p:spTree>
    <p:extLst>
      <p:ext uri="{BB962C8B-B14F-4D97-AF65-F5344CB8AC3E}">
        <p14:creationId xmlns:p14="http://schemas.microsoft.com/office/powerpoint/2010/main" val="217282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CC139-65F4-4B46-AF42-AC663893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Antonio Vivaldi (1678-1741)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9932F-1D69-48B6-BE88-CA4DAEA65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179" y="1475874"/>
            <a:ext cx="11229474" cy="5017001"/>
          </a:xfrm>
        </p:spPr>
        <p:txBody>
          <a:bodyPr>
            <a:normAutofit/>
          </a:bodyPr>
          <a:lstStyle/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dirty="0"/>
              <a:t>Vivaldi was born in Venice in 1678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dirty="0"/>
              <a:t>Throughout his career, he pioneered developments in orchestration, violin technique and program music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dirty="0"/>
              <a:t>He also consolidated the form of the concerto, and helped it gain wider popularity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dirty="0"/>
              <a:t>He composed many concertos, as well as sacred choral works and operas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dirty="0"/>
              <a:t>Many of his works were written for the music ensemble at the </a:t>
            </a:r>
            <a:r>
              <a:rPr lang="en-GB" dirty="0" err="1"/>
              <a:t>Ospedale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Pieta, a home for abandoned children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dirty="0"/>
              <a:t>In 1740 he went to Vienna in the hope of gaining royal support from Emperor Charles VI, but died in poverty less than a year later</a:t>
            </a:r>
          </a:p>
        </p:txBody>
      </p:sp>
    </p:spTree>
    <p:extLst>
      <p:ext uri="{BB962C8B-B14F-4D97-AF65-F5344CB8AC3E}">
        <p14:creationId xmlns:p14="http://schemas.microsoft.com/office/powerpoint/2010/main" val="1008636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31714-4CF9-40C0-9B9A-71D39094C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Key features of Baroque music: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18835-25FE-4FC4-ABCE-690BE9F77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611224" cy="4667081"/>
          </a:xfrm>
        </p:spPr>
        <p:txBody>
          <a:bodyPr>
            <a:normAutofit fontScale="92500" lnSpcReduction="10000"/>
          </a:bodyPr>
          <a:lstStyle/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dirty="0"/>
              <a:t>Use of continuo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dirty="0"/>
              <a:t>Baroque instruments, including the harpsichord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dirty="0"/>
              <a:t>Frequent ornamentation, including trills, appoggiaturas (leaning note), mordents, turns, often improvised by the performer 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dirty="0"/>
              <a:t>Lots of repetition and sequences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/>
              <a:t>Polyphonic textures are common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rgbClr val="F5118C"/>
                </a:solidFill>
              </a:rPr>
              <a:t>Continuo = </a:t>
            </a:r>
            <a:r>
              <a:rPr lang="en-GB" dirty="0">
                <a:solidFill>
                  <a:srgbClr val="F5118C"/>
                </a:solidFill>
              </a:rPr>
              <a:t>improvised accompaniment of chords/harmony over bassline, played by </a:t>
            </a:r>
            <a:r>
              <a:rPr lang="en-GB" b="1" dirty="0">
                <a:solidFill>
                  <a:srgbClr val="F5118C"/>
                </a:solidFill>
              </a:rPr>
              <a:t>harpsichord</a:t>
            </a: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3C9F66-A76E-411F-8E1B-990AB37D3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201" y="1690688"/>
            <a:ext cx="4002498" cy="441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604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5451785-6E61-46B4-BF24-CC1399764477}"/>
              </a:ext>
            </a:extLst>
          </p:cNvPr>
          <p:cNvSpPr txBox="1"/>
          <p:nvPr/>
        </p:nvSpPr>
        <p:spPr>
          <a:xfrm>
            <a:off x="134223" y="251670"/>
            <a:ext cx="5538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Inter"/>
              </a:rPr>
              <a:t>Antonio Vivaldi</a:t>
            </a:r>
          </a:p>
          <a:p>
            <a:r>
              <a:rPr lang="en-GB" sz="3200" dirty="0">
                <a:latin typeface="Inter"/>
              </a:rPr>
              <a:t>(1678–1741)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684BD-7DBC-41D9-AF8C-5591AB335323}"/>
              </a:ext>
            </a:extLst>
          </p:cNvPr>
          <p:cNvSpPr txBox="1"/>
          <p:nvPr/>
        </p:nvSpPr>
        <p:spPr>
          <a:xfrm>
            <a:off x="134223" y="2845769"/>
            <a:ext cx="63560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atin typeface="Inter"/>
              </a:rPr>
              <a:t>‘Winter’: Movement I</a:t>
            </a:r>
          </a:p>
          <a:p>
            <a:pPr algn="ctr"/>
            <a:r>
              <a:rPr lang="en-GB" sz="4800" b="1" dirty="0">
                <a:latin typeface="Inter"/>
              </a:rPr>
              <a:t>The Four Seasons</a:t>
            </a:r>
          </a:p>
          <a:p>
            <a:pPr algn="ctr"/>
            <a:r>
              <a:rPr lang="en-GB" sz="3200" dirty="0">
                <a:latin typeface="Inter"/>
              </a:rPr>
              <a:t>(1718-1720)</a:t>
            </a:r>
          </a:p>
        </p:txBody>
      </p:sp>
      <p:pic>
        <p:nvPicPr>
          <p:cNvPr id="2" name="Picture 2" descr="Antonio Vivaldi – Store norske leksikon">
            <a:extLst>
              <a:ext uri="{FF2B5EF4-FFF2-40B4-BE49-F238E27FC236}">
                <a16:creationId xmlns:a16="http://schemas.microsoft.com/office/drawing/2014/main" id="{D625613C-581D-43FA-AAD3-4C10FFD42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229" y="-38450"/>
            <a:ext cx="5807978" cy="693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93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tonio Vivaldi – Store norske leksikon">
            <a:extLst>
              <a:ext uri="{FF2B5EF4-FFF2-40B4-BE49-F238E27FC236}">
                <a16:creationId xmlns:a16="http://schemas.microsoft.com/office/drawing/2014/main" id="{D625613C-581D-43FA-AAD3-4C10FFD42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229" y="-38450"/>
            <a:ext cx="5807978" cy="693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3D3C2E-3AB5-4E62-A2D1-832131068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14" y="1631965"/>
            <a:ext cx="6205756" cy="4877892"/>
          </a:xfrm>
        </p:spPr>
        <p:txBody>
          <a:bodyPr>
            <a:normAutofit fontScale="92500" lnSpcReduction="10000"/>
          </a:bodyPr>
          <a:lstStyle/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dirty="0"/>
              <a:t>A group of 4 violin concertos</a:t>
            </a:r>
          </a:p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dirty="0"/>
              <a:t>Each concerto represents a different season (Spring, Summer, Autumn, Winter)</a:t>
            </a:r>
          </a:p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dirty="0"/>
              <a:t>Inspired by the Italian countryside – Vivaldi wrote them when he was working in a chapel in Mantua</a:t>
            </a:r>
          </a:p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dirty="0"/>
              <a:t>Vivaldi wrote short poems describing the seasons, and then translated those poems into music</a:t>
            </a:r>
          </a:p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dirty="0"/>
              <a:t>An early example of </a:t>
            </a:r>
            <a:r>
              <a:rPr lang="en-GB" dirty="0">
                <a:solidFill>
                  <a:srgbClr val="F5118C"/>
                </a:solidFill>
              </a:rPr>
              <a:t>Program Music (music that tells a story or describes something) </a:t>
            </a:r>
            <a:r>
              <a:rPr lang="en-GB" dirty="0"/>
              <a:t>–unusual in the Baroque period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15F862-E633-4CEA-B457-0A5BA073D18E}"/>
              </a:ext>
            </a:extLst>
          </p:cNvPr>
          <p:cNvSpPr txBox="1"/>
          <p:nvPr/>
        </p:nvSpPr>
        <p:spPr>
          <a:xfrm>
            <a:off x="67112" y="115425"/>
            <a:ext cx="63560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atin typeface="Inter"/>
              </a:rPr>
              <a:t>The Four Seasons</a:t>
            </a:r>
          </a:p>
          <a:p>
            <a:pPr algn="ctr"/>
            <a:r>
              <a:rPr lang="en-GB" sz="3200" dirty="0">
                <a:latin typeface="Inter"/>
              </a:rPr>
              <a:t>(1718-1720)</a:t>
            </a:r>
          </a:p>
        </p:txBody>
      </p:sp>
    </p:spTree>
    <p:extLst>
      <p:ext uri="{BB962C8B-B14F-4D97-AF65-F5344CB8AC3E}">
        <p14:creationId xmlns:p14="http://schemas.microsoft.com/office/powerpoint/2010/main" val="591351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00C46-7D97-4054-945E-143259128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5118C"/>
                </a:solidFill>
              </a:rPr>
              <a:t>Program Music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125A8-CF12-4ACA-BEBA-4675913C2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dirty="0"/>
              <a:t>Program music is music that tells a story or describes something non-musical 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dirty="0"/>
              <a:t>It is unusual for program music to take the form of a concerto, as it does in Vivaldi’s piece, and it is very unusual in Baroque music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dirty="0"/>
              <a:t>Other examples of program music:</a:t>
            </a:r>
          </a:p>
          <a:p>
            <a:pPr lv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i="1" dirty="0">
                <a:hlinkClick r:id="rId4"/>
              </a:rPr>
              <a:t>Symphonie fantastique </a:t>
            </a:r>
            <a:r>
              <a:rPr lang="en-GB" dirty="0">
                <a:hlinkClick r:id="rId4"/>
              </a:rPr>
              <a:t>by Hector Berlioz</a:t>
            </a:r>
            <a:endParaRPr lang="en-GB" i="1" dirty="0"/>
          </a:p>
          <a:p>
            <a:pPr lv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i="1" dirty="0">
                <a:hlinkClick r:id="rId5"/>
              </a:rPr>
              <a:t>The Sorcerer’s Apprentice </a:t>
            </a:r>
            <a:r>
              <a:rPr lang="en-GB" dirty="0">
                <a:hlinkClick r:id="rId5"/>
              </a:rPr>
              <a:t>by Paul </a:t>
            </a:r>
            <a:r>
              <a:rPr lang="en-GB" dirty="0" err="1">
                <a:hlinkClick r:id="rId5"/>
              </a:rPr>
              <a:t>Dukas</a:t>
            </a:r>
            <a:endParaRPr lang="en-GB" i="1" dirty="0"/>
          </a:p>
          <a:p>
            <a:pPr lv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i="1" dirty="0">
                <a:hlinkClick r:id="rId6"/>
              </a:rPr>
              <a:t>The Planets</a:t>
            </a:r>
            <a:r>
              <a:rPr lang="en-GB" dirty="0">
                <a:hlinkClick r:id="rId6"/>
              </a:rPr>
              <a:t> by Gustav Holst</a:t>
            </a:r>
            <a:endParaRPr lang="en-GB" i="1" dirty="0"/>
          </a:p>
          <a:p>
            <a:pPr lv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i="1" dirty="0">
                <a:hlinkClick r:id="rId7"/>
              </a:rPr>
              <a:t>Peter and the Wolf </a:t>
            </a:r>
            <a:r>
              <a:rPr lang="en-GB" dirty="0">
                <a:hlinkClick r:id="rId7"/>
              </a:rPr>
              <a:t>by Sergei Prokofiev</a:t>
            </a:r>
            <a:endParaRPr lang="en-GB" i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308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1162</Words>
  <Application>Microsoft Office PowerPoint</Application>
  <PresentationFormat>Widescreen</PresentationFormat>
  <Paragraphs>153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Inter</vt:lpstr>
      <vt:lpstr>Office Theme</vt:lpstr>
      <vt:lpstr>PowerPoint Presentation</vt:lpstr>
      <vt:lpstr>PowerPoint Presentation</vt:lpstr>
      <vt:lpstr>What is Baroque?</vt:lpstr>
      <vt:lpstr>Some of the most important Baroque composers are…</vt:lpstr>
      <vt:lpstr>Antonio Vivaldi (1678-1741)</vt:lpstr>
      <vt:lpstr>Key features of Baroque music:</vt:lpstr>
      <vt:lpstr>PowerPoint Presentation</vt:lpstr>
      <vt:lpstr>PowerPoint Presentation</vt:lpstr>
      <vt:lpstr>Program Music</vt:lpstr>
      <vt:lpstr>What is a concerto?</vt:lpstr>
      <vt:lpstr>PowerPoint Presentation</vt:lpstr>
      <vt:lpstr>PowerPoint Presentation</vt:lpstr>
      <vt:lpstr>L’inverno (Winter)</vt:lpstr>
      <vt:lpstr>Ritornello</vt:lpstr>
      <vt:lpstr>PowerPoint Presentation</vt:lpstr>
      <vt:lpstr>Bars 12-18: “In the severe blast of the horrible wind…”</vt:lpstr>
      <vt:lpstr>Bars 19-25: “As we run, we constantly stamp our feet…”</vt:lpstr>
      <vt:lpstr>Bars 26-35:</vt:lpstr>
      <vt:lpstr>Bars 33-38:</vt:lpstr>
      <vt:lpstr>Bars 39-43:</vt:lpstr>
      <vt:lpstr>Bars 44-46:</vt:lpstr>
      <vt:lpstr>Bars 47-55: “And our teeth chatter in the cold…”</vt:lpstr>
      <vt:lpstr>Bars 60-end: Coda</vt:lpstr>
      <vt:lpstr>Further Listening: Baroque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Smith</dc:creator>
  <cp:lastModifiedBy>Hannah Smith</cp:lastModifiedBy>
  <cp:revision>39</cp:revision>
  <dcterms:created xsi:type="dcterms:W3CDTF">2023-12-05T15:32:47Z</dcterms:created>
  <dcterms:modified xsi:type="dcterms:W3CDTF">2024-12-05T17:37:11Z</dcterms:modified>
</cp:coreProperties>
</file>